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63" r:id="rId6"/>
    <p:sldId id="258" r:id="rId7"/>
    <p:sldId id="261" r:id="rId8"/>
    <p:sldId id="260" r:id="rId9"/>
    <p:sldId id="264" r:id="rId10"/>
    <p:sldId id="265" r:id="rId11"/>
    <p:sldId id="273" r:id="rId12"/>
    <p:sldId id="267" r:id="rId13"/>
    <p:sldId id="266" r:id="rId14"/>
    <p:sldId id="268" r:id="rId15"/>
    <p:sldId id="274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23"/>
    <p:restoredTop sz="95859"/>
  </p:normalViewPr>
  <p:slideViewPr>
    <p:cSldViewPr snapToGrid="0">
      <p:cViewPr varScale="1">
        <p:scale>
          <a:sx n="106" d="100"/>
          <a:sy n="106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-st.fisheries.noaa.gov/sis/docServlet?fileAction=download&amp;fileId=805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academic.oup.com/plankt/article/44/3/401/6562678" TargetMode="External"/><Relationship Id="rId13" Type="http://schemas.openxmlformats.org/officeDocument/2006/relationships/hyperlink" Target="https://savebay.org/save-bay-works-toward-sustainable-atlantic-herring-fishery/" TargetMode="External"/><Relationship Id="rId18" Type="http://schemas.openxmlformats.org/officeDocument/2006/relationships/hyperlink" Target="https://www.selinawamucii.com/insights/prices/united-states-of-america/herring/#:~:text=In%202023%2C%20the%20approximate%20wholesale,2.54%20per%20pound(lb)." TargetMode="External"/><Relationship Id="rId26" Type="http://schemas.openxmlformats.org/officeDocument/2006/relationships/hyperlink" Target="https://www.researchgate.net/publication/258498572_Morphometric_Variation_among_Spawning_Groups_of_the_Gulf_of_Maine-Georges_Bank_Herring_Complex" TargetMode="External"/><Relationship Id="rId3" Type="http://schemas.openxmlformats.org/officeDocument/2006/relationships/hyperlink" Target="https://www.fisheries.noaa.gov/new-england-mid-atlantic/ecosystems/current-conditions-northeast-us-shelf-ecosystem-spring-2022" TargetMode="External"/><Relationship Id="rId21" Type="http://schemas.openxmlformats.org/officeDocument/2006/relationships/hyperlink" Target="https://www.federalregister.gov/documents/2023/03/23/2023-05797/magnuson-stevens-fishery-conservation-and-management-act-provisions-fisheries-of-the-northeastern" TargetMode="External"/><Relationship Id="rId7" Type="http://schemas.openxmlformats.org/officeDocument/2006/relationships/hyperlink" Target="https://www.msc.org/docs/default-source/default-document-library/education-page/msc---fishery-factsheet-atlantic-herring.pdf?sfvrsn=d229b7c_6" TargetMode="External"/><Relationship Id="rId12" Type="http://schemas.openxmlformats.org/officeDocument/2006/relationships/hyperlink" Target="https://www.pewtrusts.org/en/research-and-analysis/articles/2018/09/20/atlantic-herring-desperately-need-a-control-rule-to-help-support-the-marine-ecosystem" TargetMode="External"/><Relationship Id="rId17" Type="http://schemas.openxmlformats.org/officeDocument/2006/relationships/hyperlink" Target="https://www.norpel.com/bait/" TargetMode="External"/><Relationship Id="rId25" Type="http://schemas.openxmlformats.org/officeDocument/2006/relationships/hyperlink" Target="https://www.tandfonline.com/doi/full/10.1080/02755947.2014.882452?needAccess=true" TargetMode="External"/><Relationship Id="rId2" Type="http://schemas.openxmlformats.org/officeDocument/2006/relationships/hyperlink" Target="https://www.fisheries.noaa.gov/management-plan/atlantic-herring-management-plan" TargetMode="External"/><Relationship Id="rId16" Type="http://schemas.openxmlformats.org/officeDocument/2006/relationships/hyperlink" Target="https://fishfield.com/products/frozen-bait-supply-individual-pack.html?sku=RLH" TargetMode="External"/><Relationship Id="rId20" Type="http://schemas.openxmlformats.org/officeDocument/2006/relationships/hyperlink" Target="https://www.frontiersin.org/articles/10.3389/fmars.2020.00625/full" TargetMode="External"/><Relationship Id="rId29" Type="http://schemas.openxmlformats.org/officeDocument/2006/relationships/hyperlink" Target="https://afspubs.onlinelibrary.wiley.com/doi/full/10.1002/mcf2.10150#:~:text=Average%20Bluefin%20Tuna%20detections%20increased,other%20Bluefin%20Tuna%20population%20indices.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sheries.noaa.gov/species/atlantic-herring#overview" TargetMode="External"/><Relationship Id="rId11" Type="http://schemas.openxmlformats.org/officeDocument/2006/relationships/hyperlink" Target="https://www.fisheries.noaa.gov/about/office-law-enforcement" TargetMode="External"/><Relationship Id="rId24" Type="http://schemas.openxmlformats.org/officeDocument/2006/relationships/hyperlink" Target="https://apps-st.fisheries.noaa.gov/stocksmart?stockname=Atlantic%20herring%20-%20Northwestern%20Atlantic%20Coast&amp;stockid=10572" TargetMode="External"/><Relationship Id="rId5" Type="http://schemas.openxmlformats.org/officeDocument/2006/relationships/hyperlink" Target="https://apps-st.fisheries.noaa.gov/sis/docServlet?fileAction=download&amp;fileId=8051" TargetMode="External"/><Relationship Id="rId15" Type="http://schemas.openxmlformats.org/officeDocument/2006/relationships/hyperlink" Target="https://www.imifish.com/commercial-bait-products" TargetMode="External"/><Relationship Id="rId23" Type="http://schemas.openxmlformats.org/officeDocument/2006/relationships/hyperlink" Target="https://www.asmfc.org/uploads/file/63cecac3AtlHerring_65thSAW_AssessmentSummaryReport_Aug2018.pdf" TargetMode="External"/><Relationship Id="rId28" Type="http://schemas.openxmlformats.org/officeDocument/2006/relationships/hyperlink" Target="https://academic.oup.com/icesjms/article/66/8/1733/677110" TargetMode="External"/><Relationship Id="rId10" Type="http://schemas.openxmlformats.org/officeDocument/2006/relationships/hyperlink" Target="https://www.nefmc.org/management-plans/herring" TargetMode="External"/><Relationship Id="rId19" Type="http://schemas.openxmlformats.org/officeDocument/2006/relationships/hyperlink" Target="https://archimer.ifremer.fr/doc/00181/29252/27679.pdf" TargetMode="External"/><Relationship Id="rId31" Type="http://schemas.openxmlformats.org/officeDocument/2006/relationships/hyperlink" Target="https://academic.oup.com/icesjms/article/78/7/2603/6346871" TargetMode="External"/><Relationship Id="rId4" Type="http://schemas.openxmlformats.org/officeDocument/2006/relationships/hyperlink" Target="https://www.gulfofmaine.org/public/state-of-the-gulf-of-maine/eutrophication/" TargetMode="External"/><Relationship Id="rId9" Type="http://schemas.openxmlformats.org/officeDocument/2006/relationships/hyperlink" Target="https://www.asmfc.org/species/atlantic-herring" TargetMode="External"/><Relationship Id="rId14" Type="http://schemas.openxmlformats.org/officeDocument/2006/relationships/hyperlink" Target="https://fishandbait.com/?s=herring" TargetMode="External"/><Relationship Id="rId22" Type="http://schemas.openxmlformats.org/officeDocument/2006/relationships/hyperlink" Target="https://www.greateratlantic.fisheries.noaa.gov/ro/fso/reports/herring/qm_herring.html" TargetMode="External"/><Relationship Id="rId27" Type="http://schemas.openxmlformats.org/officeDocument/2006/relationships/hyperlink" Target="https://academic.oup.com/icesjms/article/64/1/83/647386" TargetMode="External"/><Relationship Id="rId30" Type="http://schemas.openxmlformats.org/officeDocument/2006/relationships/hyperlink" Target="https://www.tandfonline.com/doi/abs/10.1577/M06-267.1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umaine.edu/news/blog/2021/11/01/noaa-funds-golets-latest-western-atlantic-bluefin-tuna-research/" TargetMode="External"/><Relationship Id="rId3" Type="http://schemas.openxmlformats.org/officeDocument/2006/relationships/hyperlink" Target="https://vineyardgazette.com/news/2018/10/04/island-fishermen-hail-strict-new-limits-save-north-atlantic-herring" TargetMode="External"/><Relationship Id="rId7" Type="http://schemas.openxmlformats.org/officeDocument/2006/relationships/hyperlink" Target="https://www.npr.org/2018/08/28/641408278/need-to-track-a-submarine-a-harbor-seal-can-show-you-how" TargetMode="External"/><Relationship Id="rId2" Type="http://schemas.openxmlformats.org/officeDocument/2006/relationships/hyperlink" Target="https://www.fisheries.noaa.gov/species/atlantic-herring#commerc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kaimagazine.com/news/elephant-island-an-oasis-for-fin-whales-in-an-icy-sea/" TargetMode="External"/><Relationship Id="rId11" Type="http://schemas.openxmlformats.org/officeDocument/2006/relationships/hyperlink" Target="https://fishandbait.com/product/7-10707-06120-3/" TargetMode="External"/><Relationship Id="rId5" Type="http://schemas.openxmlformats.org/officeDocument/2006/relationships/hyperlink" Target="https://scottishherring.org/about-scottish-herring/spawning-ecology/" TargetMode="External"/><Relationship Id="rId10" Type="http://schemas.openxmlformats.org/officeDocument/2006/relationships/hyperlink" Target="https://riptidefish.com/the-best-herring-brine-recipe-in-the-pacific-northwest/" TargetMode="External"/><Relationship Id="rId4" Type="http://schemas.openxmlformats.org/officeDocument/2006/relationships/hyperlink" Target="https://www.pewtrusts.org/en/research-and-analysis/articles/2018/05/18/new-rules-proposed-for-atlantic-herring-fishing-in-new-england" TargetMode="External"/><Relationship Id="rId9" Type="http://schemas.openxmlformats.org/officeDocument/2006/relationships/hyperlink" Target="https://www.fisheries.noaa.gov/species/atlantic-spiny-dogfis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isheries.noaa.gov/management-plan/atlantic-herring-management-plan" TargetMode="External"/><Relationship Id="rId4" Type="http://schemas.openxmlformats.org/officeDocument/2006/relationships/hyperlink" Target="https://www.fisheries.noaa.gov/species/atlantic-herring#commercia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0995-929E-DF74-D8F4-80A1D3E54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Atlantic Herring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C77AA-F4AB-2E05-AA72-877F42B01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by Marcel Gietzmann-Sanders</a:t>
            </a:r>
          </a:p>
        </p:txBody>
      </p:sp>
    </p:spTree>
    <p:extLst>
      <p:ext uri="{BB962C8B-B14F-4D97-AF65-F5344CB8AC3E}">
        <p14:creationId xmlns:p14="http://schemas.microsoft.com/office/powerpoint/2010/main" val="349625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82B4C1-73F0-1752-BD02-FE9443F5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71" y="453190"/>
            <a:ext cx="6320589" cy="4509426"/>
          </a:xfrm>
          <a:prstGeom prst="rect">
            <a:avLst/>
          </a:prstGeom>
        </p:spPr>
      </p:pic>
      <p:pic>
        <p:nvPicPr>
          <p:cNvPr id="6" name="Picture 5" descr="A graph of a number of companies&#10;&#10;Description automatically generated with medium confidence">
            <a:extLst>
              <a:ext uri="{FF2B5EF4-FFF2-40B4-BE49-F238E27FC236}">
                <a16:creationId xmlns:a16="http://schemas.microsoft.com/office/drawing/2014/main" id="{D6A084CA-DFDE-F66C-EDB1-F184844E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83" y="453190"/>
            <a:ext cx="4794846" cy="5795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FE9E3-81D2-8644-24BC-8D5BD2E2389D}"/>
              </a:ext>
            </a:extLst>
          </p:cNvPr>
          <p:cNvSpPr txBox="1"/>
          <p:nvPr/>
        </p:nvSpPr>
        <p:spPr>
          <a:xfrm>
            <a:off x="365829" y="5161182"/>
            <a:ext cx="645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reduced M would be required to more closely match the externally estimated consumption, but this creates a much larger retrospective pattern.</a:t>
            </a:r>
          </a:p>
        </p:txBody>
      </p:sp>
    </p:spTree>
    <p:extLst>
      <p:ext uri="{BB962C8B-B14F-4D97-AF65-F5344CB8AC3E}">
        <p14:creationId xmlns:p14="http://schemas.microsoft.com/office/powerpoint/2010/main" val="71737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9147FA6E-B3A9-F11C-D281-4409FD05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39" y="96253"/>
            <a:ext cx="4982572" cy="3268913"/>
          </a:xfrm>
          <a:prstGeom prst="rect">
            <a:avLst/>
          </a:prstGeom>
        </p:spPr>
      </p:pic>
      <p:pic>
        <p:nvPicPr>
          <p:cNvPr id="7" name="Picture 6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A180186-CA72-F8A9-5E84-0259E1A5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5" y="1515979"/>
            <a:ext cx="5196650" cy="3339428"/>
          </a:xfrm>
          <a:prstGeom prst="rect">
            <a:avLst/>
          </a:prstGeom>
        </p:spPr>
      </p:pic>
      <p:pic>
        <p:nvPicPr>
          <p:cNvPr id="9" name="Picture 8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CAE6A790-EDB1-D8DC-0580-B7FDBCD62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196650" cy="3365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01A2BC-1EC5-BA0C-4A18-2DA502EB0297}"/>
              </a:ext>
            </a:extLst>
          </p:cNvPr>
          <p:cNvSpPr txBox="1"/>
          <p:nvPr/>
        </p:nvSpPr>
        <p:spPr>
          <a:xfrm>
            <a:off x="782052" y="5245769"/>
            <a:ext cx="4957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 positive retrospective pattern (i.e., estimates of biomass for a given year decline as additional years of data are added)</a:t>
            </a:r>
          </a:p>
        </p:txBody>
      </p:sp>
    </p:spTree>
    <p:extLst>
      <p:ext uri="{BB962C8B-B14F-4D97-AF65-F5344CB8AC3E}">
        <p14:creationId xmlns:p14="http://schemas.microsoft.com/office/powerpoint/2010/main" val="137071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D384B327-0C85-3F59-C315-2A730E93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84" y="89572"/>
            <a:ext cx="5196650" cy="3339428"/>
          </a:xfrm>
          <a:prstGeom prst="rect">
            <a:avLst/>
          </a:prstGeom>
        </p:spPr>
      </p:pic>
      <p:pic>
        <p:nvPicPr>
          <p:cNvPr id="5" name="Content Placeholder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361C995-18E4-5C60-3987-A7971FFAA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5231" y="3318046"/>
            <a:ext cx="7416742" cy="3357974"/>
          </a:xfr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E7C18F58-59C7-6641-F716-F78A6A32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842" y="475249"/>
            <a:ext cx="6298374" cy="9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coast of canada&#10;&#10;Description automatically generated">
            <a:extLst>
              <a:ext uri="{FF2B5EF4-FFF2-40B4-BE49-F238E27FC236}">
                <a16:creationId xmlns:a16="http://schemas.microsoft.com/office/drawing/2014/main" id="{A2D967D0-34BB-28BD-0D38-CC342CDEA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02" y="417095"/>
            <a:ext cx="4948881" cy="4142874"/>
          </a:xfrm>
        </p:spPr>
      </p:pic>
      <p:pic>
        <p:nvPicPr>
          <p:cNvPr id="7" name="Picture 6" descr="A diagram of a stock market&#10;&#10;Description automatically generated">
            <a:extLst>
              <a:ext uri="{FF2B5EF4-FFF2-40B4-BE49-F238E27FC236}">
                <a16:creationId xmlns:a16="http://schemas.microsoft.com/office/drawing/2014/main" id="{EB075BC2-3C73-DD7C-05FF-38260182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09" y="417095"/>
            <a:ext cx="4834689" cy="4613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510A84-99E0-C1E5-E14C-31A3863004E0}"/>
              </a:ext>
            </a:extLst>
          </p:cNvPr>
          <p:cNvSpPr txBox="1"/>
          <p:nvPr/>
        </p:nvSpPr>
        <p:spPr>
          <a:xfrm>
            <a:off x="570802" y="4896853"/>
            <a:ext cx="5751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“Weights at age for spawning stock biomass (SSB) were estimated as the mean weights at age from the mobile gear fishery in quarter 3 of each year.”</a:t>
            </a:r>
          </a:p>
          <a:p>
            <a:r>
              <a:rPr lang="en-US" dirty="0"/>
              <a:t>	- </a:t>
            </a:r>
            <a:r>
              <a:rPr lang="en-US" dirty="0">
                <a:hlinkClick r:id="rId4"/>
              </a:rPr>
              <a:t>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6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85AC-183E-25F8-9C47-D176A61B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8311"/>
          </a:xfrm>
        </p:spPr>
        <p:txBody>
          <a:bodyPr/>
          <a:lstStyle/>
          <a:p>
            <a:r>
              <a:rPr lang="en-US" dirty="0"/>
              <a:t>Two Fisheries Two Species</a:t>
            </a:r>
          </a:p>
        </p:txBody>
      </p:sp>
      <p:pic>
        <p:nvPicPr>
          <p:cNvPr id="5" name="Picture 4" descr="A graph showing the number of years&#10;&#10;Description automatically generated">
            <a:extLst>
              <a:ext uri="{FF2B5EF4-FFF2-40B4-BE49-F238E27FC236}">
                <a16:creationId xmlns:a16="http://schemas.microsoft.com/office/drawing/2014/main" id="{14784057-B4A6-1C99-3D10-F10D3499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0277"/>
            <a:ext cx="5809916" cy="3797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90DEF-7845-54D4-06C4-55EDB3A5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261" y="5591745"/>
            <a:ext cx="6906886" cy="8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9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B053-4FE0-84C4-B07E-B700D717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8449-E9EE-7D5D-4A96-00E5D729A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809" y="1913020"/>
            <a:ext cx="5921124" cy="4547937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Management Plan</a:t>
            </a:r>
            <a:endParaRPr lang="en-US" dirty="0"/>
          </a:p>
          <a:p>
            <a:r>
              <a:rPr lang="en-US" dirty="0">
                <a:hlinkClick r:id="rId3"/>
              </a:rPr>
              <a:t>Current Conditions of NE US Shelf Ecosystem</a:t>
            </a:r>
            <a:endParaRPr lang="en-US" dirty="0"/>
          </a:p>
          <a:p>
            <a:r>
              <a:rPr lang="en-US" dirty="0">
                <a:hlinkClick r:id="rId4"/>
              </a:rPr>
              <a:t>Gulf of Maine Eutrophication</a:t>
            </a:r>
            <a:endParaRPr lang="en-US" dirty="0"/>
          </a:p>
          <a:p>
            <a:r>
              <a:rPr lang="en-US" dirty="0">
                <a:hlinkClick r:id="rId5"/>
              </a:rPr>
              <a:t>NOAA Atlantic Herring Report</a:t>
            </a:r>
            <a:endParaRPr lang="en-US" dirty="0"/>
          </a:p>
          <a:p>
            <a:r>
              <a:rPr lang="en-US" dirty="0">
                <a:hlinkClick r:id="rId6"/>
              </a:rPr>
              <a:t>NOAA Atlantic Herring Overview</a:t>
            </a:r>
            <a:endParaRPr lang="en-US" dirty="0"/>
          </a:p>
          <a:p>
            <a:r>
              <a:rPr lang="en-US" dirty="0">
                <a:hlinkClick r:id="rId7"/>
              </a:rPr>
              <a:t>MSC Fishery Factsheet Atlantic Herring</a:t>
            </a:r>
            <a:endParaRPr lang="en-US" dirty="0"/>
          </a:p>
          <a:p>
            <a:r>
              <a:rPr lang="en-US" dirty="0">
                <a:hlinkClick r:id="rId8"/>
              </a:rPr>
              <a:t>Temperature Change Effects on Juvenile Herring</a:t>
            </a:r>
            <a:endParaRPr lang="en-US" dirty="0"/>
          </a:p>
          <a:p>
            <a:r>
              <a:rPr lang="en-US" dirty="0">
                <a:hlinkClick r:id="rId9"/>
              </a:rPr>
              <a:t>ASMFC Atlantic Herring</a:t>
            </a:r>
            <a:endParaRPr lang="en-US" dirty="0"/>
          </a:p>
          <a:p>
            <a:r>
              <a:rPr lang="en-US" dirty="0">
                <a:hlinkClick r:id="rId10"/>
              </a:rPr>
              <a:t>NEFMC Atlantic Herring</a:t>
            </a:r>
            <a:endParaRPr lang="en-US" dirty="0"/>
          </a:p>
          <a:p>
            <a:r>
              <a:rPr lang="en-US" dirty="0">
                <a:hlinkClick r:id="rId11"/>
              </a:rPr>
              <a:t>NOAA Law Enforcement</a:t>
            </a:r>
            <a:endParaRPr lang="en-US" dirty="0"/>
          </a:p>
          <a:p>
            <a:r>
              <a:rPr lang="en-US" dirty="0">
                <a:hlinkClick r:id="rId12"/>
              </a:rPr>
              <a:t>Pew Trusts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8BAA47-13FD-8C20-309F-BB6E1AE44320}"/>
              </a:ext>
            </a:extLst>
          </p:cNvPr>
          <p:cNvSpPr txBox="1"/>
          <p:nvPr/>
        </p:nvSpPr>
        <p:spPr>
          <a:xfrm>
            <a:off x="6255933" y="1105645"/>
            <a:ext cx="5080237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3"/>
              </a:rPr>
              <a:t>Save the Bay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4"/>
              </a:rPr>
              <a:t>Fish and Bait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5"/>
              </a:rPr>
              <a:t>Commercial Bait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6"/>
              </a:rPr>
              <a:t>Fish Field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7"/>
              </a:rPr>
              <a:t>Norpel Bait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8"/>
              </a:rPr>
              <a:t>Wholesale Prices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19"/>
              </a:rPr>
              <a:t>Use in Lobster Fishery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0"/>
              </a:rPr>
              <a:t>Fishery Inputs/Pricin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1"/>
              </a:rPr>
              <a:t>Litigation by Midwater Trawlers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2"/>
              </a:rPr>
              <a:t>Reporting of Catch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3"/>
              </a:rPr>
              <a:t>ASMFC Assessment Summary Report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4"/>
              </a:rPr>
              <a:t>Manangement Reference Points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5"/>
              </a:rPr>
              <a:t>Mohn's Rho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6"/>
              </a:rPr>
              <a:t>Variation in Spawning Populations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7"/>
              </a:rPr>
              <a:t>Consumption Impacts on Atlantic Herring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8"/>
              </a:rPr>
              <a:t>Population Integrity of Atlantic Herring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9"/>
              </a:rPr>
              <a:t>Increasing Bluefin Occurrence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0"/>
              </a:rPr>
              <a:t>Ecosystem Approach to Atlantic Herring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1"/>
              </a:rPr>
              <a:t>Pre-catch and Discard Mortality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97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B053-4FE0-84C4-B07E-B700D717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8449-E9EE-7D5D-4A96-00E5D729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NOAA Atlantic Herring</a:t>
            </a:r>
            <a:endParaRPr lang="en-US" dirty="0"/>
          </a:p>
          <a:p>
            <a:r>
              <a:rPr lang="en-US" dirty="0">
                <a:hlinkClick r:id="rId3"/>
              </a:rPr>
              <a:t>Vineyard Gazette</a:t>
            </a:r>
            <a:endParaRPr lang="en-US" dirty="0"/>
          </a:p>
          <a:p>
            <a:r>
              <a:rPr lang="en-US" dirty="0">
                <a:hlinkClick r:id="rId4"/>
              </a:rPr>
              <a:t>Pew</a:t>
            </a:r>
            <a:endParaRPr lang="en-US" dirty="0"/>
          </a:p>
          <a:p>
            <a:r>
              <a:rPr lang="en-US" dirty="0">
                <a:hlinkClick r:id="rId5"/>
              </a:rPr>
              <a:t>Scottish Herring</a:t>
            </a:r>
            <a:endParaRPr lang="en-US" dirty="0"/>
          </a:p>
          <a:p>
            <a:r>
              <a:rPr lang="en-US" dirty="0">
                <a:hlinkClick r:id="rId6"/>
              </a:rPr>
              <a:t>Hakai Magazine</a:t>
            </a:r>
            <a:endParaRPr lang="en-US" dirty="0"/>
          </a:p>
          <a:p>
            <a:r>
              <a:rPr lang="en-US" dirty="0">
                <a:hlinkClick r:id="rId7"/>
              </a:rPr>
              <a:t>NPR</a:t>
            </a:r>
            <a:endParaRPr lang="en-US" dirty="0"/>
          </a:p>
          <a:p>
            <a:r>
              <a:rPr lang="en-US" dirty="0">
                <a:hlinkClick r:id="rId8"/>
              </a:rPr>
              <a:t>University of Maine</a:t>
            </a:r>
            <a:endParaRPr lang="en-US" dirty="0"/>
          </a:p>
          <a:p>
            <a:r>
              <a:rPr lang="en-US" dirty="0">
                <a:hlinkClick r:id="rId9"/>
              </a:rPr>
              <a:t>NOAA Atlantic Spiny Dogfish</a:t>
            </a:r>
            <a:endParaRPr lang="en-US" dirty="0"/>
          </a:p>
          <a:p>
            <a:r>
              <a:rPr lang="en-US" dirty="0">
                <a:hlinkClick r:id="rId10"/>
              </a:rPr>
              <a:t>Riptidefish</a:t>
            </a:r>
            <a:endParaRPr lang="en-US" dirty="0"/>
          </a:p>
          <a:p>
            <a:r>
              <a:rPr lang="en-US" dirty="0">
                <a:hlinkClick r:id="rId11"/>
              </a:rPr>
              <a:t>Fish and Bait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5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93041900-0F23-D61A-6D23-A62E075E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93" y="-95012"/>
            <a:ext cx="10682159" cy="704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ECBE0-C1BA-61FC-151F-6A94A94D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65" y="222206"/>
            <a:ext cx="4012796" cy="22605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close-up of a fish&#10;&#10;Description automatically generated">
            <a:extLst>
              <a:ext uri="{FF2B5EF4-FFF2-40B4-BE49-F238E27FC236}">
                <a16:creationId xmlns:a16="http://schemas.microsoft.com/office/drawing/2014/main" id="{8721DABC-F7E8-10CE-9C4C-03373E85F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363" y="133569"/>
            <a:ext cx="2174456" cy="3493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13207-3623-975C-5806-A965B3BCF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856" y="4028248"/>
            <a:ext cx="4012796" cy="265847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7384FAF-9F50-3787-27FF-C7D590D835AA}"/>
              </a:ext>
            </a:extLst>
          </p:cNvPr>
          <p:cNvSpPr/>
          <p:nvPr/>
        </p:nvSpPr>
        <p:spPr>
          <a:xfrm>
            <a:off x="4259179" y="5032633"/>
            <a:ext cx="324853" cy="32485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23889E99-BE06-3F0F-4BA2-AF783400FDD5}"/>
              </a:ext>
            </a:extLst>
          </p:cNvPr>
          <p:cNvSpPr/>
          <p:nvPr/>
        </p:nvSpPr>
        <p:spPr>
          <a:xfrm rot="16885475" flipV="1">
            <a:off x="4512632" y="3748144"/>
            <a:ext cx="2052422" cy="71837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7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4508676D-9E9D-D16E-577B-8495CAD2AA8E}"/>
              </a:ext>
            </a:extLst>
          </p:cNvPr>
          <p:cNvSpPr/>
          <p:nvPr/>
        </p:nvSpPr>
        <p:spPr>
          <a:xfrm rot="6074457" flipV="1">
            <a:off x="3907074" y="3611419"/>
            <a:ext cx="2059365" cy="68838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7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DFBE80-EC7C-EABF-917E-C06D81A83FE6}"/>
              </a:ext>
            </a:extLst>
          </p:cNvPr>
          <p:cNvSpPr/>
          <p:nvPr/>
        </p:nvSpPr>
        <p:spPr>
          <a:xfrm>
            <a:off x="5812191" y="2684823"/>
            <a:ext cx="324853" cy="32485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4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ap of the area&#10;&#10;Description automatically generated">
            <a:extLst>
              <a:ext uri="{FF2B5EF4-FFF2-40B4-BE49-F238E27FC236}">
                <a16:creationId xmlns:a16="http://schemas.microsoft.com/office/drawing/2014/main" id="{3E9EEDF7-2A5D-E7DE-17A7-C1E2DDE6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5" y="0"/>
            <a:ext cx="112842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FBADC-AA41-36FD-838B-BD0CE011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74" y="4349633"/>
            <a:ext cx="3977309" cy="22605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576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7B572-95C4-4781-0169-3AE7DF7C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02" y="2298729"/>
            <a:ext cx="4012796" cy="22605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D8CC3-9D24-5CB9-E4A0-EACE4583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90099"/>
            <a:ext cx="5065295" cy="2431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D9140-1D53-1C14-EA18-97321944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37" y="3740073"/>
            <a:ext cx="4158916" cy="2763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A813E-C59D-30B9-25F4-279AE8621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641" y="190099"/>
            <a:ext cx="4383506" cy="2473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B6996-33E4-9827-786E-66930E5ED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641" y="3660877"/>
            <a:ext cx="4383506" cy="292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7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ckage of fish snack&#10;&#10;Description automatically generated">
            <a:extLst>
              <a:ext uri="{FF2B5EF4-FFF2-40B4-BE49-F238E27FC236}">
                <a16:creationId xmlns:a16="http://schemas.microsoft.com/office/drawing/2014/main" id="{B22E2515-1879-8FF1-67A7-2D2A4686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2707612"/>
            <a:ext cx="3708400" cy="1472337"/>
          </a:xfrm>
          <a:prstGeom prst="rect">
            <a:avLst/>
          </a:prstGeom>
        </p:spPr>
      </p:pic>
      <p:pic>
        <p:nvPicPr>
          <p:cNvPr id="8" name="Picture 7" descr="A close-up of a nutrition label&#10;&#10;Description automatically generated">
            <a:extLst>
              <a:ext uri="{FF2B5EF4-FFF2-40B4-BE49-F238E27FC236}">
                <a16:creationId xmlns:a16="http://schemas.microsoft.com/office/drawing/2014/main" id="{3407268E-7665-5541-3FB4-B3209F3E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31" y="3521491"/>
            <a:ext cx="3708400" cy="2247900"/>
          </a:xfrm>
          <a:prstGeom prst="rect">
            <a:avLst/>
          </a:prstGeom>
        </p:spPr>
      </p:pic>
      <p:pic>
        <p:nvPicPr>
          <p:cNvPr id="10" name="Picture 9" descr="A box of fish on a white surface&#10;&#10;Description automatically generated">
            <a:extLst>
              <a:ext uri="{FF2B5EF4-FFF2-40B4-BE49-F238E27FC236}">
                <a16:creationId xmlns:a16="http://schemas.microsoft.com/office/drawing/2014/main" id="{010AC238-19F8-D874-4002-09E98CA2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31" y="1002170"/>
            <a:ext cx="3708400" cy="2334340"/>
          </a:xfrm>
          <a:prstGeom prst="rect">
            <a:avLst/>
          </a:prstGeom>
        </p:spPr>
      </p:pic>
      <p:pic>
        <p:nvPicPr>
          <p:cNvPr id="12" name="Picture 11" descr="A close-up of a label&#10;&#10;Description automatically generated">
            <a:extLst>
              <a:ext uri="{FF2B5EF4-FFF2-40B4-BE49-F238E27FC236}">
                <a16:creationId xmlns:a16="http://schemas.microsoft.com/office/drawing/2014/main" id="{A5E60F3F-FD7D-3653-3CD8-1CD274B33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4" y="247489"/>
            <a:ext cx="3708400" cy="2213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728102-50FE-528E-8647-FF6A337F1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239" y="165941"/>
            <a:ext cx="4206075" cy="25416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21688-9FC1-CE54-767C-7E11310C7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238" y="2803357"/>
            <a:ext cx="4206075" cy="33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2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C050E-B26F-54E0-C36C-66D09365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85" y="341898"/>
            <a:ext cx="5360814" cy="3580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68DA1-AF09-7951-0656-D5B5E4C6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01" y="2868529"/>
            <a:ext cx="5360814" cy="358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D95EC-2DAE-5977-A540-B3ADFC1DE550}"/>
              </a:ext>
            </a:extLst>
          </p:cNvPr>
          <p:cNvSpPr txBox="1"/>
          <p:nvPr/>
        </p:nvSpPr>
        <p:spPr>
          <a:xfrm>
            <a:off x="545432" y="4658728"/>
            <a:ext cx="555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8F8F2"/>
                </a:solidFill>
                <a:effectLst/>
                <a:latin typeface="-apple-system"/>
              </a:rPr>
              <a:t>“Herring vessels exceeding the size and horsepower restrictions may be issued a herring at-sea processing permit.”</a:t>
            </a:r>
          </a:p>
          <a:p>
            <a:r>
              <a:rPr lang="en-US" dirty="0">
                <a:solidFill>
                  <a:srgbClr val="F8F8F2"/>
                </a:solidFill>
                <a:latin typeface="-apple-system"/>
              </a:rPr>
              <a:t>	-</a:t>
            </a:r>
            <a:r>
              <a:rPr lang="en-US" dirty="0">
                <a:solidFill>
                  <a:srgbClr val="F8F8F2"/>
                </a:solidFill>
                <a:latin typeface="-apple-system"/>
                <a:hlinkClick r:id="rId4"/>
              </a:rPr>
              <a:t>NOAA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76779-DE6D-EC59-707B-6E5A31E61ECF}"/>
              </a:ext>
            </a:extLst>
          </p:cNvPr>
          <p:cNvSpPr txBox="1"/>
          <p:nvPr/>
        </p:nvSpPr>
        <p:spPr>
          <a:xfrm>
            <a:off x="6356685" y="1223211"/>
            <a:ext cx="555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8F8F2"/>
                </a:solidFill>
                <a:effectLst/>
                <a:latin typeface="-apple-system"/>
              </a:rPr>
              <a:t>“In 1997, nearly 98 percent of the landings were made by 21 vessels, and 10 boats accounted for 92% of the catch.”</a:t>
            </a:r>
          </a:p>
          <a:p>
            <a:r>
              <a:rPr lang="en-US" dirty="0">
                <a:solidFill>
                  <a:srgbClr val="F8F8F2"/>
                </a:solidFill>
                <a:latin typeface="-apple-system"/>
              </a:rPr>
              <a:t>	- </a:t>
            </a:r>
            <a:r>
              <a:rPr lang="en-US" dirty="0">
                <a:solidFill>
                  <a:srgbClr val="F8F8F2"/>
                </a:solidFill>
                <a:latin typeface="-apple-system"/>
                <a:hlinkClick r:id="rId5"/>
              </a:rPr>
              <a:t>Management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5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34669157-6951-AD67-3A82-910FC224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0" y="1215509"/>
            <a:ext cx="7413564" cy="5462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BE2CD-8231-7BBA-7E1C-8A0D8E795101}"/>
              </a:ext>
            </a:extLst>
          </p:cNvPr>
          <p:cNvSpPr txBox="1"/>
          <p:nvPr/>
        </p:nvSpPr>
        <p:spPr>
          <a:xfrm>
            <a:off x="8121317" y="299365"/>
            <a:ext cx="407068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Fishing is open to all with very large vessels requiring specific kinds of permits.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management area has specific allowable catch limits that total up to the overall ACL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the fishery nears the ACL herring possession limits go into effect (2000lb)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either haddock or river herring is nearing its catch limit a similar minimum possession limit goes into place in areas these species are likely to be caught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also some spawning closures that go into affect to help support the rebuilding of the population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map of a beach&#10;&#10;Description automatically generated">
            <a:extLst>
              <a:ext uri="{FF2B5EF4-FFF2-40B4-BE49-F238E27FC236}">
                <a16:creationId xmlns:a16="http://schemas.microsoft.com/office/drawing/2014/main" id="{94FD4B19-D702-D29F-C75A-5CEAE50A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88" y="180473"/>
            <a:ext cx="4321238" cy="31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8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06AFF9-3E20-3D81-CB33-D7F1F7AE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01" y="1143002"/>
            <a:ext cx="2438188" cy="2454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6D789-B80D-61E2-A1F3-14498D7A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5" y="4223085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86A291-DA1C-17E0-8224-8F909261B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047" y="3429000"/>
            <a:ext cx="3224463" cy="1692843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A303DB-7F4E-F803-8696-373103E7BB7C}"/>
              </a:ext>
            </a:extLst>
          </p:cNvPr>
          <p:cNvSpPr/>
          <p:nvPr/>
        </p:nvSpPr>
        <p:spPr>
          <a:xfrm>
            <a:off x="2249906" y="3794159"/>
            <a:ext cx="449178" cy="96252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AB56B997-0C1F-E69A-3709-3E3CE195DDD8}"/>
              </a:ext>
            </a:extLst>
          </p:cNvPr>
          <p:cNvSpPr/>
          <p:nvPr/>
        </p:nvSpPr>
        <p:spPr>
          <a:xfrm rot="5400000">
            <a:off x="3950263" y="3733602"/>
            <a:ext cx="449178" cy="96252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72821C-9378-CD60-0677-ED8CA253A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210006"/>
            <a:ext cx="3017921" cy="39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85AC-183E-25F8-9C47-D176A61B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8968"/>
            <a:ext cx="9905998" cy="598311"/>
          </a:xfrm>
        </p:spPr>
        <p:txBody>
          <a:bodyPr/>
          <a:lstStyle/>
          <a:p>
            <a:r>
              <a:rPr lang="en-US" dirty="0"/>
              <a:t>Modeling </a:t>
            </a:r>
            <a:r>
              <a:rPr lang="en-US" dirty="0" err="1"/>
              <a:t>Sparknotes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9C47-C828-9792-D669-518B9D8A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07911"/>
            <a:ext cx="9905998" cy="54816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Uses ASAP (Age Structured Assessment Program)</a:t>
            </a:r>
          </a:p>
          <a:p>
            <a:pPr lvl="1"/>
            <a:r>
              <a:rPr lang="en-US" dirty="0"/>
              <a:t>Allows for</a:t>
            </a:r>
          </a:p>
          <a:p>
            <a:pPr lvl="2"/>
            <a:r>
              <a:rPr lang="en-US" dirty="0"/>
              <a:t>Individual Age Cohorts</a:t>
            </a:r>
          </a:p>
          <a:p>
            <a:pPr lvl="2"/>
            <a:r>
              <a:rPr lang="en-US" dirty="0"/>
              <a:t>Multiple Fleets</a:t>
            </a:r>
          </a:p>
          <a:p>
            <a:pPr lvl="2"/>
            <a:r>
              <a:rPr lang="en-US" dirty="0"/>
              <a:t>Variable Gear Selectivity</a:t>
            </a:r>
          </a:p>
          <a:p>
            <a:pPr lvl="2"/>
            <a:r>
              <a:rPr lang="en-US" dirty="0"/>
              <a:t>Variable Recruitment</a:t>
            </a:r>
          </a:p>
          <a:p>
            <a:pPr lvl="1"/>
            <a:r>
              <a:rPr lang="en-US" dirty="0"/>
              <a:t>Fit With</a:t>
            </a:r>
          </a:p>
          <a:p>
            <a:pPr lvl="2"/>
            <a:r>
              <a:rPr lang="en-US" dirty="0"/>
              <a:t>Catch Data</a:t>
            </a:r>
          </a:p>
          <a:p>
            <a:pPr lvl="2"/>
            <a:r>
              <a:rPr lang="en-US" dirty="0"/>
              <a:t>Abundance Indices</a:t>
            </a:r>
          </a:p>
          <a:p>
            <a:pPr lvl="1"/>
            <a:r>
              <a:rPr lang="en-US" dirty="0"/>
              <a:t>Requires</a:t>
            </a:r>
          </a:p>
          <a:p>
            <a:pPr lvl="2"/>
            <a:r>
              <a:rPr lang="en-US" dirty="0"/>
              <a:t>Weight by Age</a:t>
            </a:r>
          </a:p>
          <a:p>
            <a:pPr lvl="2"/>
            <a:r>
              <a:rPr lang="en-US" dirty="0"/>
              <a:t>Natural Mortality by Age and Year</a:t>
            </a:r>
          </a:p>
          <a:p>
            <a:pPr lvl="1"/>
            <a:r>
              <a:rPr lang="en-US" dirty="0"/>
              <a:t>Fits</a:t>
            </a:r>
          </a:p>
          <a:p>
            <a:pPr lvl="2"/>
            <a:r>
              <a:rPr lang="en-US" dirty="0"/>
              <a:t>Fishing Mortality</a:t>
            </a:r>
          </a:p>
          <a:p>
            <a:pPr lvl="2"/>
            <a:r>
              <a:rPr lang="en-US" dirty="0"/>
              <a:t>Biomass </a:t>
            </a:r>
          </a:p>
          <a:p>
            <a:pPr lvl="2"/>
            <a:r>
              <a:rPr lang="en-US" dirty="0"/>
              <a:t>Selectivity</a:t>
            </a:r>
          </a:p>
          <a:p>
            <a:pPr lvl="2"/>
            <a:r>
              <a:rPr lang="en-US" dirty="0"/>
              <a:t>Recruitment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38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154</TotalTime>
  <Words>415</Words>
  <Application>Microsoft Macintosh PowerPoint</Application>
  <PresentationFormat>Widescreen</PresentationFormat>
  <Paragraphs>82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-apple-system</vt:lpstr>
      <vt:lpstr>Arial</vt:lpstr>
      <vt:lpstr>Century Gothic</vt:lpstr>
      <vt:lpstr>Mesh</vt:lpstr>
      <vt:lpstr>Atlantic Herring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Sparknotes</vt:lpstr>
      <vt:lpstr>PowerPoint Presentation</vt:lpstr>
      <vt:lpstr>PowerPoint Presentation</vt:lpstr>
      <vt:lpstr>PowerPoint Presentation</vt:lpstr>
      <vt:lpstr>PowerPoint Presentation</vt:lpstr>
      <vt:lpstr>Two Fisheries Two Species</vt:lpstr>
      <vt:lpstr>References</vt:lpstr>
      <vt:lpstr>Photo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Atlantic Herring</dc:title>
  <dc:creator>Marcel Gietzmann-Sanders</dc:creator>
  <cp:lastModifiedBy>Marcel Gietzmann-Sanders</cp:lastModifiedBy>
  <cp:revision>18</cp:revision>
  <dcterms:created xsi:type="dcterms:W3CDTF">2023-09-29T14:41:51Z</dcterms:created>
  <dcterms:modified xsi:type="dcterms:W3CDTF">2023-10-03T12:38:23Z</dcterms:modified>
</cp:coreProperties>
</file>